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5"/>
  </p:notesMasterIdLst>
  <p:sldIdLst>
    <p:sldId id="256" r:id="rId2"/>
    <p:sldId id="257" r:id="rId3"/>
    <p:sldId id="265" r:id="rId4"/>
    <p:sldId id="261" r:id="rId5"/>
    <p:sldId id="258" r:id="rId6"/>
    <p:sldId id="259" r:id="rId7"/>
    <p:sldId id="260" r:id="rId8"/>
    <p:sldId id="268" r:id="rId9"/>
    <p:sldId id="262" r:id="rId10"/>
    <p:sldId id="263" r:id="rId11"/>
    <p:sldId id="267" r:id="rId12"/>
    <p:sldId id="266" r:id="rId13"/>
    <p:sldId id="264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工作表1!$B$1</c:f>
              <c:strCache>
                <c:ptCount val="1"/>
                <c:pt idx="0">
                  <c:v>Proportion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834A-4B85-967F-A6BEBDAFC9EB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834A-4B85-967F-A6BEBDAFC9EB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834A-4B85-967F-A6BEBDAFC9EB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4400" b="1" i="0" u="none" strike="noStrike" kern="1200" spc="0" baseline="0">
                      <a:solidFill>
                        <a:schemeClr val="accent1"/>
                      </a:solidFill>
                      <a:latin typeface="billy" pitchFamily="2" charset="-120"/>
                      <a:ea typeface="billy" pitchFamily="2" charset="-120"/>
                      <a:cs typeface="billy" pitchFamily="2" charset="-120"/>
                    </a:defRPr>
                  </a:pPr>
                  <a:endParaRPr lang="zh-TW"/>
                </a:p>
              </c:txPr>
              <c:dLblPos val="outEnd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1-834A-4B85-967F-A6BEBDAFC9EB}"/>
                </c:ext>
              </c:extLst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4400" b="1" i="0" u="none" strike="noStrike" kern="1200" spc="0" baseline="0">
                      <a:solidFill>
                        <a:schemeClr val="accent2"/>
                      </a:solidFill>
                      <a:latin typeface="billy" pitchFamily="2" charset="-120"/>
                      <a:ea typeface="billy" pitchFamily="2" charset="-120"/>
                      <a:cs typeface="billy" pitchFamily="2" charset="-120"/>
                    </a:defRPr>
                  </a:pPr>
                  <a:endParaRPr lang="zh-TW"/>
                </a:p>
              </c:txPr>
              <c:dLblPos val="outEnd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3-834A-4B85-967F-A6BEBDAFC9EB}"/>
                </c:ext>
              </c:extLst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4400" b="1" i="0" u="none" strike="noStrike" kern="1200" spc="0" baseline="0">
                      <a:solidFill>
                        <a:schemeClr val="accent3"/>
                      </a:solidFill>
                      <a:latin typeface="billy" pitchFamily="2" charset="-120"/>
                      <a:ea typeface="billy" pitchFamily="2" charset="-120"/>
                      <a:cs typeface="billy" pitchFamily="2" charset="-120"/>
                    </a:defRPr>
                  </a:pPr>
                  <a:endParaRPr lang="zh-TW"/>
                </a:p>
              </c:txPr>
              <c:dLblPos val="outEnd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5-834A-4B85-967F-A6BEBDAFC9E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4400" b="1" i="0" u="none" strike="noStrike" kern="1200" spc="0" baseline="0">
                    <a:solidFill>
                      <a:schemeClr val="accent1"/>
                    </a:solidFill>
                    <a:latin typeface="billy" pitchFamily="2" charset="-120"/>
                    <a:ea typeface="billy" pitchFamily="2" charset="-120"/>
                    <a:cs typeface="billy" pitchFamily="2" charset="-120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1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工作表1!$A$2:$A$4</c:f>
              <c:strCache>
                <c:ptCount val="3"/>
                <c:pt idx="0">
                  <c:v>Basics</c:v>
                </c:pt>
                <c:pt idx="1">
                  <c:v>Advance</c:v>
                </c:pt>
                <c:pt idx="2">
                  <c:v>Creative</c:v>
                </c:pt>
              </c:strCache>
            </c:strRef>
          </c:cat>
          <c:val>
            <c:numRef>
              <c:f>工作表1!$B$2:$B$4</c:f>
              <c:numCache>
                <c:formatCode>0%</c:formatCode>
                <c:ptCount val="3"/>
                <c:pt idx="0">
                  <c:v>0.1</c:v>
                </c:pt>
                <c:pt idx="1">
                  <c:v>0.05</c:v>
                </c:pt>
                <c:pt idx="2">
                  <c:v>0.05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834A-4B85-967F-A6BEBDAFC9EB}"/>
            </c:ext>
          </c:extLst>
        </c:ser>
        <c:dLbls>
          <c:dLblPos val="outEnd"/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9AF311-C30F-4035-8B71-8B4C5CD7A832}" type="datetimeFigureOut">
              <a:rPr lang="zh-TW" altLang="en-US" smtClean="0"/>
              <a:t>2017/12/15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0F943A-1CED-4F82-A5D0-C383A68D703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92877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0F943A-1CED-4F82-A5D0-C383A68D703B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585809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0F943A-1CED-4F82-A5D0-C383A68D703B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432728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F33F29AC-3F92-4F5F-BF79-86C4AB67C2AC}" type="datetimeFigureOut">
              <a:rPr lang="zh-TW" altLang="en-US" smtClean="0"/>
              <a:t>2017/12/15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AC6D0370-86C4-4BCB-B3FD-750DC5ACEB6B}" type="slidenum">
              <a:rPr lang="zh-TW" altLang="en-US" smtClean="0"/>
              <a:t>‹#›</a:t>
            </a:fld>
            <a:endParaRPr lang="zh-TW" altLang="en-US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15143646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F29AC-3F92-4F5F-BF79-86C4AB67C2AC}" type="datetimeFigureOut">
              <a:rPr lang="zh-TW" altLang="en-US" smtClean="0"/>
              <a:t>2017/12/15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D0370-86C4-4BCB-B3FD-750DC5ACEB6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261442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F29AC-3F92-4F5F-BF79-86C4AB67C2AC}" type="datetimeFigureOut">
              <a:rPr lang="zh-TW" altLang="en-US" smtClean="0"/>
              <a:t>2017/12/15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D0370-86C4-4BCB-B3FD-750DC5ACEB6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160689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F29AC-3F92-4F5F-BF79-86C4AB67C2AC}" type="datetimeFigureOut">
              <a:rPr lang="zh-TW" altLang="en-US" smtClean="0"/>
              <a:t>2017/12/15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D0370-86C4-4BCB-B3FD-750DC5ACEB6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033883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33F29AC-3F92-4F5F-BF79-86C4AB67C2AC}" type="datetimeFigureOut">
              <a:rPr lang="zh-TW" altLang="en-US" smtClean="0"/>
              <a:t>2017/12/15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C6D0370-86C4-4BCB-B3FD-750DC5ACEB6B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15215206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F29AC-3F92-4F5F-BF79-86C4AB67C2AC}" type="datetimeFigureOut">
              <a:rPr lang="zh-TW" altLang="en-US" smtClean="0"/>
              <a:t>2017/12/15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D0370-86C4-4BCB-B3FD-750DC5ACEB6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346834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F29AC-3F92-4F5F-BF79-86C4AB67C2AC}" type="datetimeFigureOut">
              <a:rPr lang="zh-TW" altLang="en-US" smtClean="0"/>
              <a:t>2017/12/15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D0370-86C4-4BCB-B3FD-750DC5ACEB6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241475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F29AC-3F92-4F5F-BF79-86C4AB67C2AC}" type="datetimeFigureOut">
              <a:rPr lang="zh-TW" altLang="en-US" smtClean="0"/>
              <a:t>2017/12/15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D0370-86C4-4BCB-B3FD-750DC5ACEB6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329738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F29AC-3F92-4F5F-BF79-86C4AB67C2AC}" type="datetimeFigureOut">
              <a:rPr lang="zh-TW" altLang="en-US" smtClean="0"/>
              <a:t>2017/12/15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D0370-86C4-4BCB-B3FD-750DC5ACEB6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798108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33F29AC-3F92-4F5F-BF79-86C4AB67C2AC}" type="datetimeFigureOut">
              <a:rPr lang="zh-TW" altLang="en-US" smtClean="0"/>
              <a:t>2017/12/15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C6D0370-86C4-4BCB-B3FD-750DC5ACEB6B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846793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33F29AC-3F92-4F5F-BF79-86C4AB67C2AC}" type="datetimeFigureOut">
              <a:rPr lang="zh-TW" altLang="en-US" smtClean="0"/>
              <a:t>2017/12/15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C6D0370-86C4-4BCB-B3FD-750DC5ACEB6B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93931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F33F29AC-3F92-4F5F-BF79-86C4AB67C2AC}" type="datetimeFigureOut">
              <a:rPr lang="zh-TW" altLang="en-US" smtClean="0"/>
              <a:t>2017/12/15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AC6D0370-86C4-4BCB-B3FD-750DC5ACEB6B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2663313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IZ2krJ8Ls2A&amp;list=PL6B459AAE1642C8B4" TargetMode="External"/><Relationship Id="rId2" Type="http://schemas.openxmlformats.org/officeDocument/2006/relationships/hyperlink" Target="https://wiki.allegro.cc/index.php?title=Allegro_5_API_Tutorials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fixbyproximity.com/2d-game-development-course/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036E32C-3690-4D88-BAE9-EFF70F1A88C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sz="8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lly" pitchFamily="2" charset="-120"/>
                <a:ea typeface="billy" pitchFamily="2" charset="-120"/>
                <a:cs typeface="billy" pitchFamily="2" charset="-120"/>
              </a:rPr>
              <a:t>Final Project Rules</a:t>
            </a:r>
            <a:endParaRPr lang="zh-TW" altLang="en-US" sz="8800" b="1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illy" pitchFamily="2" charset="-120"/>
              <a:ea typeface="billy" pitchFamily="2" charset="-120"/>
              <a:cs typeface="billy" pitchFamily="2" charset="-120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5FBDD92F-F762-46C6-AC1D-347F1A8B83E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lly" pitchFamily="2" charset="-120"/>
                <a:ea typeface="billy" pitchFamily="2" charset="-120"/>
                <a:cs typeface="billy" pitchFamily="2" charset="-120"/>
              </a:rPr>
              <a:t>For HT Chen’s class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illy" pitchFamily="2" charset="-120"/>
              <a:ea typeface="billy" pitchFamily="2" charset="-120"/>
              <a:cs typeface="billy" pitchFamily="2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4741412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462D74-AF16-4C75-99CD-7801FEB4A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8000" b="1" dirty="0">
                <a:solidFill>
                  <a:schemeClr val="accent6">
                    <a:lumMod val="75000"/>
                  </a:schemeClr>
                </a:solidFill>
                <a:latin typeface="billy" pitchFamily="2" charset="-120"/>
                <a:ea typeface="billy" pitchFamily="2" charset="-120"/>
                <a:cs typeface="billy" pitchFamily="2" charset="-120"/>
              </a:rPr>
              <a:t>Template</a:t>
            </a:r>
            <a:endParaRPr lang="zh-TW" altLang="en-US" sz="8000" b="1" dirty="0">
              <a:solidFill>
                <a:schemeClr val="accent6">
                  <a:lumMod val="75000"/>
                </a:schemeClr>
              </a:solidFill>
              <a:latin typeface="billy" pitchFamily="2" charset="-120"/>
              <a:ea typeface="billy" pitchFamily="2" charset="-120"/>
              <a:cs typeface="billy" pitchFamily="2" charset="-12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EF44248-D2DF-47B8-9B81-2DFAC6279A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b="1" dirty="0" err="1"/>
              <a:t>game_init</a:t>
            </a:r>
            <a:r>
              <a:rPr lang="en-US" altLang="zh-TW" sz="2400" b="1" dirty="0"/>
              <a:t>(): </a:t>
            </a:r>
            <a:r>
              <a:rPr lang="zh-TW" altLang="en-US" sz="2400" b="1" dirty="0"/>
              <a:t>初始所有控制器</a:t>
            </a:r>
            <a:endParaRPr lang="en-US" altLang="zh-TW" sz="2400" b="1" dirty="0"/>
          </a:p>
          <a:p>
            <a:r>
              <a:rPr lang="en-US" altLang="zh-TW" sz="2400" b="1" dirty="0" err="1"/>
              <a:t>game_begin</a:t>
            </a:r>
            <a:r>
              <a:rPr lang="en-US" altLang="zh-TW" sz="2400" b="1" dirty="0"/>
              <a:t>():</a:t>
            </a:r>
            <a:r>
              <a:rPr lang="zh-TW" altLang="en-US" sz="2400" b="1" dirty="0"/>
              <a:t> 初始遊戲介面</a:t>
            </a:r>
            <a:endParaRPr lang="en-US" altLang="zh-TW" sz="2400" b="1" dirty="0"/>
          </a:p>
          <a:p>
            <a:r>
              <a:rPr lang="en-US" altLang="zh-TW" sz="2400" b="1" dirty="0" err="1"/>
              <a:t>game_run</a:t>
            </a:r>
            <a:r>
              <a:rPr lang="en-US" altLang="zh-TW" sz="2400" b="1" dirty="0"/>
              <a:t>():</a:t>
            </a:r>
            <a:r>
              <a:rPr lang="zh-TW" altLang="en-US" sz="2400" b="1" dirty="0"/>
              <a:t> 遊戲主體</a:t>
            </a:r>
            <a:r>
              <a:rPr lang="en-US" altLang="zh-TW" sz="2400" b="1" dirty="0"/>
              <a:t>(while</a:t>
            </a:r>
            <a:r>
              <a:rPr lang="zh-TW" altLang="en-US" sz="2400" b="1" dirty="0"/>
              <a:t>迴圈內，會持續刷新</a:t>
            </a:r>
            <a:r>
              <a:rPr lang="en-US" altLang="zh-TW" sz="2400" b="1" dirty="0"/>
              <a:t>)</a:t>
            </a:r>
          </a:p>
          <a:p>
            <a:r>
              <a:rPr lang="en-US" altLang="zh-TW" sz="2400" b="1" dirty="0" err="1"/>
              <a:t>game_destroy</a:t>
            </a:r>
            <a:r>
              <a:rPr lang="en-US" altLang="zh-TW" sz="2400" b="1" dirty="0"/>
              <a:t>():</a:t>
            </a:r>
            <a:r>
              <a:rPr lang="zh-TW" altLang="en-US" sz="2400" b="1" dirty="0"/>
              <a:t> 遊戲結束後的摧毀</a:t>
            </a:r>
            <a:endParaRPr lang="en-US" altLang="zh-TW" sz="2400" b="1" dirty="0"/>
          </a:p>
          <a:p>
            <a:r>
              <a:rPr lang="en-US" altLang="zh-TW" sz="2400" b="1" dirty="0" err="1"/>
              <a:t>process_event</a:t>
            </a:r>
            <a:r>
              <a:rPr lang="en-US" altLang="zh-TW" sz="2400" b="1" dirty="0"/>
              <a:t>():</a:t>
            </a:r>
            <a:r>
              <a:rPr lang="zh-TW" altLang="en-US" sz="2400" b="1" dirty="0"/>
              <a:t> 控制各式</a:t>
            </a:r>
            <a:r>
              <a:rPr lang="en-US" altLang="zh-TW" sz="2400" b="1" dirty="0"/>
              <a:t>event(</a:t>
            </a:r>
            <a:r>
              <a:rPr lang="zh-TW" altLang="en-US" sz="2400" b="1" dirty="0"/>
              <a:t>鍵盤、滑鼠</a:t>
            </a:r>
            <a:r>
              <a:rPr lang="en-US" altLang="zh-TW" sz="2400" b="1" dirty="0"/>
              <a:t>)</a:t>
            </a:r>
          </a:p>
          <a:p>
            <a:r>
              <a:rPr lang="en-US" altLang="zh-TW" sz="2400" b="1" dirty="0" err="1"/>
              <a:t>show_err_msg</a:t>
            </a:r>
            <a:r>
              <a:rPr lang="en-US" altLang="zh-TW" sz="2400" b="1" dirty="0"/>
              <a:t>(</a:t>
            </a:r>
            <a:r>
              <a:rPr lang="en-US" altLang="zh-TW" sz="2400" b="1" dirty="0" err="1"/>
              <a:t>int</a:t>
            </a:r>
            <a:r>
              <a:rPr lang="en-US" altLang="zh-TW" sz="2400" b="1" dirty="0"/>
              <a:t> </a:t>
            </a:r>
            <a:r>
              <a:rPr lang="en-US" altLang="zh-TW" sz="2400" b="1" dirty="0" err="1"/>
              <a:t>msg</a:t>
            </a:r>
            <a:r>
              <a:rPr lang="en-US" altLang="zh-TW" sz="2400" b="1" dirty="0"/>
              <a:t>): </a:t>
            </a:r>
            <a:r>
              <a:rPr lang="zh-TW" altLang="en-US" sz="2400" b="1" dirty="0"/>
              <a:t>方便</a:t>
            </a:r>
            <a:r>
              <a:rPr lang="en-US" altLang="zh-TW" sz="2400" b="1" dirty="0"/>
              <a:t>Debug</a:t>
            </a:r>
            <a:r>
              <a:rPr lang="zh-TW" altLang="en-US" sz="2400" b="1" dirty="0"/>
              <a:t>使用的</a:t>
            </a:r>
          </a:p>
        </p:txBody>
      </p:sp>
    </p:spTree>
    <p:extLst>
      <p:ext uri="{BB962C8B-B14F-4D97-AF65-F5344CB8AC3E}">
        <p14:creationId xmlns:p14="http://schemas.microsoft.com/office/powerpoint/2010/main" val="19747192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4DDFC3B-369C-49E4-A700-778D6356C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8000" b="1" dirty="0">
                <a:solidFill>
                  <a:schemeClr val="accent6">
                    <a:lumMod val="75000"/>
                  </a:schemeClr>
                </a:solidFill>
                <a:latin typeface="billy" pitchFamily="2" charset="-120"/>
                <a:ea typeface="billy" pitchFamily="2" charset="-120"/>
                <a:cs typeface="billy" pitchFamily="2" charset="-120"/>
              </a:rPr>
              <a:t>Useful Resource</a:t>
            </a:r>
            <a:endParaRPr lang="zh-TW" altLang="en-US" sz="8000" b="1" dirty="0">
              <a:solidFill>
                <a:schemeClr val="accent6">
                  <a:lumMod val="75000"/>
                </a:schemeClr>
              </a:solidFill>
              <a:latin typeface="billy" pitchFamily="2" charset="-120"/>
              <a:ea typeface="billy" pitchFamily="2" charset="-120"/>
              <a:cs typeface="billy" pitchFamily="2" charset="-12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B500E3E-4C04-409B-80B8-6EDA5C6DBB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10138528" cy="3581400"/>
          </a:xfrm>
        </p:spPr>
        <p:txBody>
          <a:bodyPr>
            <a:normAutofit/>
          </a:bodyPr>
          <a:lstStyle/>
          <a:p>
            <a:r>
              <a:rPr lang="en-US" altLang="zh-TW" b="1" dirty="0">
                <a:latin typeface="+mn-ea"/>
              </a:rPr>
              <a:t>Allegro 5 Wiki</a:t>
            </a:r>
          </a:p>
          <a:p>
            <a:pPr lvl="1"/>
            <a:r>
              <a:rPr lang="en-US" altLang="zh-TW" sz="1600" b="1" i="0" dirty="0">
                <a:latin typeface="+mn-ea"/>
                <a:hlinkClick r:id="rId2"/>
              </a:rPr>
              <a:t>https://wiki.allegro.cc/index.php?title=Allegro_5_API_Tutorials </a:t>
            </a:r>
            <a:endParaRPr lang="en-US" altLang="zh-TW" sz="1600" b="1" i="0" dirty="0">
              <a:latin typeface="+mn-ea"/>
            </a:endParaRPr>
          </a:p>
          <a:p>
            <a:endParaRPr lang="en-US" altLang="zh-TW" sz="2400" b="1" dirty="0">
              <a:latin typeface="+mn-ea"/>
            </a:endParaRPr>
          </a:p>
          <a:p>
            <a:r>
              <a:rPr lang="en-US" altLang="zh-TW" b="1" dirty="0">
                <a:latin typeface="+mn-ea"/>
              </a:rPr>
              <a:t>Movie Tutorial</a:t>
            </a:r>
          </a:p>
          <a:p>
            <a:pPr lvl="1"/>
            <a:r>
              <a:rPr lang="en-US" altLang="zh-TW" sz="1600" b="1" i="0" dirty="0">
                <a:latin typeface="+mn-ea"/>
                <a:hlinkClick r:id="rId3"/>
              </a:rPr>
              <a:t>https://www.youtube.com/watch?v=IZ2krJ8Ls2A&amp;list=PL6B459AAE1642C8B4</a:t>
            </a:r>
            <a:endParaRPr lang="en-US" altLang="zh-TW" sz="1600" b="1" i="0" dirty="0">
              <a:latin typeface="+mn-ea"/>
            </a:endParaRPr>
          </a:p>
          <a:p>
            <a:endParaRPr lang="en-US" altLang="zh-TW" b="1" dirty="0">
              <a:latin typeface="+mn-ea"/>
            </a:endParaRPr>
          </a:p>
          <a:p>
            <a:r>
              <a:rPr lang="en-US" altLang="zh-TW" b="1" dirty="0">
                <a:latin typeface="+mn-ea"/>
              </a:rPr>
              <a:t>2D Game Development Course</a:t>
            </a:r>
          </a:p>
          <a:p>
            <a:pPr lvl="1"/>
            <a:r>
              <a:rPr lang="en-US" altLang="zh-TW" sz="1600" b="1" i="0" dirty="0">
                <a:latin typeface="+mn-ea"/>
                <a:hlinkClick r:id="rId4"/>
              </a:rPr>
              <a:t>http://fixbyproximity.com/2d-game-development-course/</a:t>
            </a:r>
            <a:endParaRPr lang="zh-TW" altLang="en-US" sz="1600" b="1" i="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232049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3">
            <a:extLst>
              <a:ext uri="{FF2B5EF4-FFF2-40B4-BE49-F238E27FC236}">
                <a16:creationId xmlns:a16="http://schemas.microsoft.com/office/drawing/2014/main" id="{8368E927-3CA9-4475-A131-39E881CAE3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0121" y="2002631"/>
            <a:ext cx="6286225" cy="2852737"/>
          </a:xfrm>
        </p:spPr>
        <p:txBody>
          <a:bodyPr>
            <a:noAutofit/>
          </a:bodyPr>
          <a:lstStyle/>
          <a:p>
            <a:pPr algn="ctr"/>
            <a:r>
              <a:rPr lang="en-US" altLang="zh-TW" sz="13100" b="1" dirty="0">
                <a:latin typeface="billy" pitchFamily="2" charset="-120"/>
                <a:ea typeface="billy" pitchFamily="2" charset="-120"/>
                <a:cs typeface="billy" pitchFamily="2" charset="-120"/>
              </a:rPr>
              <a:t>Don’t  </a:t>
            </a:r>
            <a:br>
              <a:rPr lang="en-US" altLang="zh-TW" sz="13100" b="1" dirty="0">
                <a:latin typeface="billy" pitchFamily="2" charset="-120"/>
                <a:ea typeface="billy" pitchFamily="2" charset="-120"/>
                <a:cs typeface="billy" pitchFamily="2" charset="-120"/>
              </a:rPr>
            </a:br>
            <a:r>
              <a:rPr lang="en-US" altLang="zh-TW" sz="13100" b="1" dirty="0">
                <a:latin typeface="billy" pitchFamily="2" charset="-120"/>
                <a:ea typeface="billy" pitchFamily="2" charset="-120"/>
                <a:cs typeface="billy" pitchFamily="2" charset="-120"/>
              </a:rPr>
              <a:t>Cheat</a:t>
            </a:r>
            <a:endParaRPr lang="zh-TW" altLang="en-US" sz="13100" b="1" dirty="0">
              <a:latin typeface="billy" pitchFamily="2" charset="-120"/>
              <a:ea typeface="billy" pitchFamily="2" charset="-120"/>
              <a:cs typeface="billy" pitchFamily="2" charset="-120"/>
            </a:endParaRPr>
          </a:p>
        </p:txBody>
      </p:sp>
      <p:pic>
        <p:nvPicPr>
          <p:cNvPr id="7170" name="Picture 2" descr="「死神」的圖片搜尋結果">
            <a:extLst>
              <a:ext uri="{FF2B5EF4-FFF2-40B4-BE49-F238E27FC236}">
                <a16:creationId xmlns:a16="http://schemas.microsoft.com/office/drawing/2014/main" id="{F88A7CDB-BAB4-45E0-9393-FBA3F33DA9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82819" y="810484"/>
            <a:ext cx="4582212" cy="4582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90892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E9BC08C4-257C-42E3-AB31-1AAC1734DC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14900" dirty="0">
                <a:latin typeface="billy" pitchFamily="2" charset="-120"/>
                <a:ea typeface="billy" pitchFamily="2" charset="-120"/>
                <a:cs typeface="billy" pitchFamily="2" charset="-120"/>
              </a:rPr>
              <a:t>Let’s  Code</a:t>
            </a:r>
            <a:endParaRPr lang="zh-TW" altLang="en-US" sz="14900" dirty="0">
              <a:latin typeface="billy" pitchFamily="2" charset="-120"/>
              <a:ea typeface="billy" pitchFamily="2" charset="-120"/>
              <a:cs typeface="billy" pitchFamily="2" charset="-120"/>
            </a:endParaRP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C353B4D7-C3F2-4C0B-9B61-1FC3A7FFDE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TW" sz="3600" dirty="0">
                <a:latin typeface="billy" pitchFamily="2" charset="-120"/>
                <a:ea typeface="billy" pitchFamily="2" charset="-120"/>
                <a:cs typeface="billy" pitchFamily="2" charset="-120"/>
              </a:rPr>
              <a:t>Have a nice day</a:t>
            </a:r>
            <a:r>
              <a:rPr lang="en-US" altLang="zh-TW" sz="3600" dirty="0">
                <a:latin typeface="+mj-ea"/>
                <a:ea typeface="+mj-ea"/>
                <a:cs typeface="SetoFont" panose="02000600000000000000" pitchFamily="2" charset="-120"/>
              </a:rPr>
              <a:t>~</a:t>
            </a:r>
            <a:endParaRPr lang="zh-TW" altLang="en-US" sz="3600" dirty="0">
              <a:latin typeface="+mj-ea"/>
              <a:ea typeface="+mj-ea"/>
              <a:cs typeface="SetoFont" panose="02000600000000000000" pitchFamily="2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9114988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「拳皇2002」的圖片搜尋結果">
            <a:extLst>
              <a:ext uri="{FF2B5EF4-FFF2-40B4-BE49-F238E27FC236}">
                <a16:creationId xmlns:a16="http://schemas.microsoft.com/office/drawing/2014/main" id="{6FCC396B-A25E-4F63-B163-296C3B7598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68420" y="408261"/>
            <a:ext cx="10702047" cy="6041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4927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「貓狗大戰」的圖片搜尋結果">
            <a:extLst>
              <a:ext uri="{FF2B5EF4-FFF2-40B4-BE49-F238E27FC236}">
                <a16:creationId xmlns:a16="http://schemas.microsoft.com/office/drawing/2014/main" id="{20DD9630-47D1-495D-B433-B300D74161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90194" y="403841"/>
            <a:ext cx="9114512" cy="6050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54917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3C91722-CB0A-4FB5-B545-32BB6582D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8000" b="1" dirty="0">
                <a:solidFill>
                  <a:schemeClr val="accent6">
                    <a:lumMod val="75000"/>
                  </a:schemeClr>
                </a:solidFill>
                <a:latin typeface="billy" pitchFamily="2" charset="-120"/>
                <a:ea typeface="billy" pitchFamily="2" charset="-120"/>
                <a:cs typeface="billy" pitchFamily="2" charset="-120"/>
              </a:rPr>
              <a:t>Rules</a:t>
            </a:r>
            <a:endParaRPr lang="zh-TW" altLang="en-US" sz="8000" b="1" dirty="0">
              <a:solidFill>
                <a:schemeClr val="accent6">
                  <a:lumMod val="75000"/>
                </a:schemeClr>
              </a:solidFill>
              <a:latin typeface="billy" pitchFamily="2" charset="-120"/>
              <a:ea typeface="billy" pitchFamily="2" charset="-120"/>
              <a:cs typeface="billy" pitchFamily="2" charset="-12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3754A21-4F28-480A-858B-38F9EF614E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9601200" cy="4303336"/>
          </a:xfrm>
        </p:spPr>
        <p:txBody>
          <a:bodyPr>
            <a:normAutofit/>
          </a:bodyPr>
          <a:lstStyle/>
          <a:p>
            <a:r>
              <a:rPr lang="zh-TW" altLang="en-US" sz="2400" b="1" dirty="0">
                <a:latin typeface="+mn-ea"/>
              </a:rPr>
              <a:t>一人一組</a:t>
            </a:r>
            <a:endParaRPr lang="en-US" altLang="zh-TW" sz="2400" b="1" dirty="0">
              <a:latin typeface="+mn-ea"/>
            </a:endParaRPr>
          </a:p>
          <a:p>
            <a:r>
              <a:rPr lang="zh-TW" altLang="en-US" sz="2400" b="1" dirty="0">
                <a:latin typeface="+mn-ea"/>
              </a:rPr>
              <a:t>占學期總成績</a:t>
            </a:r>
            <a:r>
              <a:rPr lang="en-US" altLang="zh-TW" sz="2400" b="1" dirty="0">
                <a:latin typeface="+mn-ea"/>
              </a:rPr>
              <a:t>20%</a:t>
            </a:r>
          </a:p>
          <a:p>
            <a:r>
              <a:rPr lang="zh-TW" altLang="en-US" sz="2400" b="1" dirty="0">
                <a:latin typeface="+mn-ea"/>
              </a:rPr>
              <a:t>使用</a:t>
            </a:r>
            <a:r>
              <a:rPr lang="en-US" altLang="zh-TW" sz="2400" b="1" dirty="0">
                <a:latin typeface="+mn-ea"/>
              </a:rPr>
              <a:t>Allegro 5</a:t>
            </a:r>
            <a:r>
              <a:rPr lang="zh-TW" altLang="en-US" sz="2400" b="1" dirty="0">
                <a:latin typeface="+mn-ea"/>
              </a:rPr>
              <a:t>獨立完成對戰遊戲</a:t>
            </a:r>
            <a:endParaRPr lang="en-US" altLang="zh-TW" sz="2400" b="1" dirty="0">
              <a:latin typeface="+mn-ea"/>
            </a:endParaRPr>
          </a:p>
          <a:p>
            <a:pPr lvl="1"/>
            <a:r>
              <a:rPr lang="zh-TW" altLang="en-US" b="1" i="0" dirty="0">
                <a:latin typeface="+mn-ea"/>
              </a:rPr>
              <a:t>使用</a:t>
            </a:r>
            <a:r>
              <a:rPr lang="en-US" altLang="zh-TW" b="1" i="0" dirty="0">
                <a:latin typeface="+mn-ea"/>
              </a:rPr>
              <a:t>Reinforcement Learning</a:t>
            </a:r>
            <a:r>
              <a:rPr lang="zh-TW" altLang="en-US" b="1" i="0" dirty="0">
                <a:latin typeface="+mn-ea"/>
              </a:rPr>
              <a:t>概念製作</a:t>
            </a:r>
            <a:r>
              <a:rPr lang="en-US" altLang="zh-TW" b="1" i="0" dirty="0">
                <a:latin typeface="+mn-ea"/>
              </a:rPr>
              <a:t>AI</a:t>
            </a:r>
            <a:r>
              <a:rPr lang="zh-TW" altLang="en-US" b="1" i="0" dirty="0">
                <a:latin typeface="+mn-ea"/>
              </a:rPr>
              <a:t>直接滿分</a:t>
            </a:r>
            <a:endParaRPr lang="en-US" altLang="zh-TW" b="1" i="0" dirty="0">
              <a:latin typeface="+mn-ea"/>
            </a:endParaRPr>
          </a:p>
          <a:p>
            <a:r>
              <a:rPr lang="zh-TW" altLang="en-US" sz="2400" b="1" dirty="0">
                <a:latin typeface="+mn-ea"/>
              </a:rPr>
              <a:t>必須使用我們提供的</a:t>
            </a:r>
            <a:r>
              <a:rPr lang="en-US" altLang="zh-TW" sz="2400" b="1" dirty="0">
                <a:latin typeface="+mn-ea"/>
              </a:rPr>
              <a:t>template</a:t>
            </a:r>
          </a:p>
          <a:p>
            <a:r>
              <a:rPr lang="en-US" altLang="zh-TW" sz="2400" b="1" dirty="0">
                <a:solidFill>
                  <a:srgbClr val="FF0000"/>
                </a:solidFill>
                <a:latin typeface="+mn-ea"/>
              </a:rPr>
              <a:t>2018</a:t>
            </a:r>
            <a:r>
              <a:rPr lang="zh-TW" altLang="en-US" sz="2400" b="1" dirty="0">
                <a:solidFill>
                  <a:srgbClr val="FF0000"/>
                </a:solidFill>
                <a:latin typeface="+mn-ea"/>
              </a:rPr>
              <a:t>年</a:t>
            </a:r>
            <a:r>
              <a:rPr lang="en-US" altLang="zh-TW" sz="2400" b="1" dirty="0">
                <a:solidFill>
                  <a:srgbClr val="FF0000"/>
                </a:solidFill>
                <a:latin typeface="+mn-ea"/>
              </a:rPr>
              <a:t>1</a:t>
            </a:r>
            <a:r>
              <a:rPr lang="zh-TW" altLang="en-US" sz="2400" b="1" dirty="0">
                <a:solidFill>
                  <a:srgbClr val="FF0000"/>
                </a:solidFill>
                <a:latin typeface="+mn-ea"/>
              </a:rPr>
              <a:t>月</a:t>
            </a:r>
            <a:r>
              <a:rPr lang="en-US" altLang="zh-TW" sz="2400" b="1" dirty="0">
                <a:solidFill>
                  <a:srgbClr val="FF0000"/>
                </a:solidFill>
                <a:latin typeface="+mn-ea"/>
              </a:rPr>
              <a:t>15</a:t>
            </a:r>
            <a:r>
              <a:rPr lang="zh-TW" altLang="en-US" sz="2400" b="1" dirty="0">
                <a:solidFill>
                  <a:srgbClr val="FF0000"/>
                </a:solidFill>
                <a:latin typeface="+mn-ea"/>
              </a:rPr>
              <a:t>日</a:t>
            </a:r>
            <a:r>
              <a:rPr lang="en-US" altLang="zh-TW" sz="2400" b="1" dirty="0">
                <a:solidFill>
                  <a:srgbClr val="FF0000"/>
                </a:solidFill>
                <a:latin typeface="+mn-ea"/>
              </a:rPr>
              <a:t>(</a:t>
            </a:r>
            <a:r>
              <a:rPr lang="zh-TW" altLang="en-US" sz="2400" b="1" dirty="0">
                <a:solidFill>
                  <a:srgbClr val="FF0000"/>
                </a:solidFill>
                <a:latin typeface="+mn-ea"/>
              </a:rPr>
              <a:t>一</a:t>
            </a:r>
            <a:r>
              <a:rPr lang="en-US" altLang="zh-TW" sz="2400" b="1" dirty="0">
                <a:solidFill>
                  <a:srgbClr val="FF0000"/>
                </a:solidFill>
                <a:latin typeface="+mn-ea"/>
              </a:rPr>
              <a:t>)</a:t>
            </a:r>
            <a:r>
              <a:rPr lang="zh-TW" altLang="en-US" sz="2400" b="1" dirty="0">
                <a:solidFill>
                  <a:srgbClr val="FF0000"/>
                </a:solidFill>
                <a:latin typeface="+mn-ea"/>
              </a:rPr>
              <a:t> </a:t>
            </a:r>
            <a:r>
              <a:rPr lang="en-US" altLang="zh-TW" sz="2400" b="1" dirty="0">
                <a:solidFill>
                  <a:srgbClr val="FF0000"/>
                </a:solidFill>
                <a:latin typeface="+mn-ea"/>
              </a:rPr>
              <a:t>Demo</a:t>
            </a:r>
          </a:p>
          <a:p>
            <a:pPr lvl="1"/>
            <a:r>
              <a:rPr lang="zh-TW" altLang="en-US" b="1" i="0" dirty="0">
                <a:solidFill>
                  <a:schemeClr val="tx1"/>
                </a:solidFill>
                <a:latin typeface="+mn-ea"/>
              </a:rPr>
              <a:t>用自己的電腦</a:t>
            </a:r>
            <a:r>
              <a:rPr lang="en-US" altLang="zh-TW" b="1" i="0" dirty="0">
                <a:solidFill>
                  <a:schemeClr val="tx1"/>
                </a:solidFill>
                <a:latin typeface="+mn-ea"/>
              </a:rPr>
              <a:t>Demo</a:t>
            </a:r>
          </a:p>
          <a:p>
            <a:pPr lvl="1"/>
            <a:r>
              <a:rPr lang="zh-TW" altLang="en-US" b="1" i="0" dirty="0">
                <a:solidFill>
                  <a:schemeClr val="tx1"/>
                </a:solidFill>
                <a:latin typeface="+mn-ea"/>
              </a:rPr>
              <a:t>帶檔案用</a:t>
            </a:r>
            <a:r>
              <a:rPr lang="en-US" altLang="zh-TW" b="1" i="0" dirty="0">
                <a:solidFill>
                  <a:schemeClr val="tx1"/>
                </a:solidFill>
                <a:latin typeface="+mn-ea"/>
              </a:rPr>
              <a:t>TA</a:t>
            </a:r>
            <a:r>
              <a:rPr lang="zh-TW" altLang="en-US" b="1" i="0" dirty="0">
                <a:solidFill>
                  <a:schemeClr val="tx1"/>
                </a:solidFill>
                <a:latin typeface="+mn-ea"/>
              </a:rPr>
              <a:t>的電腦跑</a:t>
            </a:r>
            <a:endParaRPr lang="en-US" altLang="zh-TW" b="1" i="0" dirty="0">
              <a:solidFill>
                <a:schemeClr val="tx1"/>
              </a:solidFill>
              <a:latin typeface="+mn-ea"/>
            </a:endParaRPr>
          </a:p>
          <a:p>
            <a:pPr lvl="1"/>
            <a:r>
              <a:rPr lang="zh-TW" altLang="en-US" b="1" i="0" dirty="0">
                <a:solidFill>
                  <a:schemeClr val="tx1"/>
                </a:solidFill>
                <a:latin typeface="+mn-ea"/>
              </a:rPr>
              <a:t>詳細資訊之後公布</a:t>
            </a:r>
            <a:endParaRPr lang="en-US" altLang="zh-TW" b="1" i="0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6146" name="Picture 2" descr="「rules」的圖片搜尋結果">
            <a:extLst>
              <a:ext uri="{FF2B5EF4-FFF2-40B4-BE49-F238E27FC236}">
                <a16:creationId xmlns:a16="http://schemas.microsoft.com/office/drawing/2014/main" id="{CA1C139F-8363-4AA7-9F6A-F89B2283BF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36144" y="2286000"/>
            <a:ext cx="5073685" cy="4387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11939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內容版面配置區 5">
            <a:extLst>
              <a:ext uri="{FF2B5EF4-FFF2-40B4-BE49-F238E27FC236}">
                <a16:creationId xmlns:a16="http://schemas.microsoft.com/office/drawing/2014/main" id="{6DAC7D12-EBCB-4CD8-BFAD-A2386ECF359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65703387"/>
              </p:ext>
            </p:extLst>
          </p:nvPr>
        </p:nvGraphicFramePr>
        <p:xfrm>
          <a:off x="779351" y="273958"/>
          <a:ext cx="10633298" cy="63100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1507629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0105EB4-A42B-4927-830C-A2F48EA211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8000" b="1" dirty="0">
                <a:solidFill>
                  <a:schemeClr val="accent6">
                    <a:lumMod val="75000"/>
                  </a:schemeClr>
                </a:solidFill>
                <a:latin typeface="billy" pitchFamily="2" charset="-120"/>
                <a:ea typeface="billy" pitchFamily="2" charset="-120"/>
                <a:cs typeface="billy" pitchFamily="2" charset="-120"/>
              </a:rPr>
              <a:t>Basics (10%)</a:t>
            </a:r>
            <a:endParaRPr lang="zh-TW" altLang="en-US" sz="8000" b="1" dirty="0">
              <a:solidFill>
                <a:schemeClr val="accent6">
                  <a:lumMod val="75000"/>
                </a:schemeClr>
              </a:solidFill>
              <a:latin typeface="billy" pitchFamily="2" charset="-120"/>
              <a:ea typeface="billy" pitchFamily="2" charset="-120"/>
              <a:cs typeface="billy" pitchFamily="2" charset="-12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BF33568-8D66-40E5-9A6A-80844DCAFC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400" b="1" dirty="0">
                <a:latin typeface="+mn-ea"/>
              </a:rPr>
              <a:t>遊戲主選單</a:t>
            </a:r>
            <a:endParaRPr lang="en-US" altLang="zh-TW" sz="2400" b="1" dirty="0">
              <a:latin typeface="+mn-ea"/>
            </a:endParaRPr>
          </a:p>
          <a:p>
            <a:pPr lvl="1"/>
            <a:r>
              <a:rPr lang="en-US" altLang="zh-TW" sz="2400" b="1" i="0" dirty="0">
                <a:latin typeface="+mn-ea"/>
              </a:rPr>
              <a:t>Start, About, Exit</a:t>
            </a:r>
            <a:endParaRPr lang="zh-TW" altLang="en-US" sz="2400" b="1" i="0" dirty="0">
              <a:latin typeface="+mn-ea"/>
            </a:endParaRPr>
          </a:p>
          <a:p>
            <a:r>
              <a:rPr lang="zh-TW" altLang="en-US" sz="2400" b="1" dirty="0">
                <a:latin typeface="+mn-ea"/>
              </a:rPr>
              <a:t>遊戲主體</a:t>
            </a:r>
            <a:endParaRPr lang="en-US" altLang="zh-TW" sz="2400" b="1" dirty="0">
              <a:latin typeface="+mn-ea"/>
            </a:endParaRPr>
          </a:p>
          <a:p>
            <a:pPr lvl="1"/>
            <a:r>
              <a:rPr lang="zh-TW" altLang="en-US" sz="2400" b="1" i="0" dirty="0">
                <a:latin typeface="+mn-ea"/>
              </a:rPr>
              <a:t>外觀</a:t>
            </a:r>
            <a:r>
              <a:rPr lang="en-US" altLang="zh-TW" sz="2400" b="1" i="0" dirty="0">
                <a:latin typeface="+mn-ea"/>
              </a:rPr>
              <a:t>:</a:t>
            </a:r>
            <a:r>
              <a:rPr lang="zh-TW" altLang="en-US" sz="2400" b="1" i="0" dirty="0">
                <a:latin typeface="+mn-ea"/>
              </a:rPr>
              <a:t> 兩個角色</a:t>
            </a:r>
            <a:r>
              <a:rPr lang="en-US" altLang="zh-TW" sz="2400" b="1" i="0" dirty="0">
                <a:latin typeface="+mn-ea"/>
              </a:rPr>
              <a:t>, </a:t>
            </a:r>
            <a:r>
              <a:rPr lang="zh-TW" altLang="en-US" sz="2400" b="1" i="0" dirty="0">
                <a:latin typeface="+mn-ea"/>
              </a:rPr>
              <a:t>血條</a:t>
            </a:r>
            <a:r>
              <a:rPr lang="en-US" altLang="zh-TW" sz="2400" b="1" i="0" dirty="0">
                <a:latin typeface="+mn-ea"/>
              </a:rPr>
              <a:t>(HP), </a:t>
            </a:r>
            <a:r>
              <a:rPr lang="zh-TW" altLang="en-US" sz="2400" b="1" i="0" dirty="0">
                <a:latin typeface="+mn-ea"/>
              </a:rPr>
              <a:t>地板</a:t>
            </a:r>
            <a:endParaRPr lang="en-US" altLang="zh-TW" sz="2400" b="1" i="0" dirty="0">
              <a:latin typeface="+mn-ea"/>
            </a:endParaRPr>
          </a:p>
          <a:p>
            <a:pPr lvl="1"/>
            <a:r>
              <a:rPr lang="zh-TW" altLang="en-US" sz="2400" b="1" i="0" dirty="0">
                <a:latin typeface="+mn-ea"/>
              </a:rPr>
              <a:t>遊戲性</a:t>
            </a:r>
            <a:r>
              <a:rPr lang="en-US" altLang="zh-TW" sz="2400" b="1" i="0" dirty="0">
                <a:latin typeface="+mn-ea"/>
              </a:rPr>
              <a:t>:</a:t>
            </a:r>
            <a:r>
              <a:rPr lang="zh-TW" altLang="en-US" sz="2400" b="1" i="0" dirty="0">
                <a:latin typeface="+mn-ea"/>
              </a:rPr>
              <a:t> 攻擊</a:t>
            </a:r>
            <a:r>
              <a:rPr lang="en-US" altLang="zh-TW" sz="2400" b="1" i="0" dirty="0">
                <a:latin typeface="+mn-ea"/>
              </a:rPr>
              <a:t>, </a:t>
            </a:r>
            <a:r>
              <a:rPr lang="zh-TW" altLang="en-US" sz="2400" b="1" i="0" dirty="0">
                <a:latin typeface="+mn-ea"/>
              </a:rPr>
              <a:t>移動</a:t>
            </a:r>
            <a:r>
              <a:rPr lang="en-US" altLang="zh-TW" sz="2400" b="1" i="0" dirty="0">
                <a:latin typeface="+mn-ea"/>
              </a:rPr>
              <a:t>, </a:t>
            </a:r>
            <a:r>
              <a:rPr lang="zh-TW" altLang="en-US" sz="2400" b="1" i="0" dirty="0">
                <a:latin typeface="+mn-ea"/>
              </a:rPr>
              <a:t>跳躍</a:t>
            </a:r>
            <a:endParaRPr lang="en-US" altLang="zh-TW" sz="2400" b="1" i="0" dirty="0">
              <a:latin typeface="+mn-ea"/>
            </a:endParaRPr>
          </a:p>
          <a:p>
            <a:r>
              <a:rPr lang="zh-TW" altLang="en-US" sz="2400" b="1" dirty="0">
                <a:latin typeface="+mn-ea"/>
              </a:rPr>
              <a:t>遊戲結束畫面</a:t>
            </a:r>
            <a:endParaRPr lang="en-US" altLang="zh-TW" sz="2400" b="1" dirty="0">
              <a:latin typeface="+mn-ea"/>
            </a:endParaRPr>
          </a:p>
          <a:p>
            <a:pPr lvl="1"/>
            <a:r>
              <a:rPr lang="en-US" altLang="zh-TW" sz="2400" b="1" i="0" dirty="0">
                <a:latin typeface="+mn-ea"/>
              </a:rPr>
              <a:t>Win, Game over, Restart, End</a:t>
            </a:r>
          </a:p>
          <a:p>
            <a:endParaRPr lang="en-US" altLang="zh-TW" sz="2400" b="1" dirty="0">
              <a:latin typeface="+mn-ea"/>
            </a:endParaRPr>
          </a:p>
        </p:txBody>
      </p:sp>
      <p:pic>
        <p:nvPicPr>
          <p:cNvPr id="5122" name="Picture 2" descr="「happy man」的圖片搜尋結果">
            <a:extLst>
              <a:ext uri="{FF2B5EF4-FFF2-40B4-BE49-F238E27FC236}">
                <a16:creationId xmlns:a16="http://schemas.microsoft.com/office/drawing/2014/main" id="{02EA3CD6-1123-4545-B60F-E5E2DDF471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91531" y="2052536"/>
            <a:ext cx="3419144" cy="3142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35449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7FD7E85-2D62-4310-A7C0-36D3848A2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8000" b="1" dirty="0">
                <a:solidFill>
                  <a:schemeClr val="accent6">
                    <a:lumMod val="75000"/>
                  </a:schemeClr>
                </a:solidFill>
                <a:latin typeface="billy" pitchFamily="2" charset="-120"/>
                <a:ea typeface="billy" pitchFamily="2" charset="-120"/>
                <a:cs typeface="billy" pitchFamily="2" charset="-120"/>
              </a:rPr>
              <a:t>Advance</a:t>
            </a:r>
            <a:r>
              <a:rPr lang="zh-TW" altLang="en-US" sz="8000" b="1" dirty="0">
                <a:solidFill>
                  <a:schemeClr val="accent6">
                    <a:lumMod val="75000"/>
                  </a:schemeClr>
                </a:solidFill>
                <a:latin typeface="billy" pitchFamily="2" charset="-120"/>
                <a:ea typeface="billy" pitchFamily="2" charset="-120"/>
                <a:cs typeface="billy" pitchFamily="2" charset="-120"/>
              </a:rPr>
              <a:t> </a:t>
            </a:r>
            <a:r>
              <a:rPr lang="en-US" altLang="zh-TW" sz="8000" b="1" dirty="0">
                <a:solidFill>
                  <a:schemeClr val="accent6">
                    <a:lumMod val="75000"/>
                  </a:schemeClr>
                </a:solidFill>
                <a:latin typeface="billy" pitchFamily="2" charset="-120"/>
                <a:ea typeface="billy" pitchFamily="2" charset="-120"/>
                <a:cs typeface="billy" pitchFamily="2" charset="-120"/>
              </a:rPr>
              <a:t>(5%)</a:t>
            </a:r>
            <a:endParaRPr lang="zh-TW" altLang="en-US" sz="8000" b="1" dirty="0">
              <a:solidFill>
                <a:schemeClr val="accent6">
                  <a:lumMod val="75000"/>
                </a:schemeClr>
              </a:solidFill>
              <a:latin typeface="billy" pitchFamily="2" charset="-120"/>
              <a:ea typeface="billy" pitchFamily="2" charset="-120"/>
              <a:cs typeface="billy" pitchFamily="2" charset="-12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DF23847-1CE9-4876-BD53-16078396A7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5999"/>
            <a:ext cx="9601200" cy="4426085"/>
          </a:xfrm>
        </p:spPr>
        <p:txBody>
          <a:bodyPr>
            <a:normAutofit fontScale="92500" lnSpcReduction="10000"/>
          </a:bodyPr>
          <a:lstStyle/>
          <a:p>
            <a:r>
              <a:rPr lang="en-US" altLang="zh-TW" sz="2400" b="1" dirty="0"/>
              <a:t>10</a:t>
            </a:r>
            <a:r>
              <a:rPr lang="zh-TW" altLang="en-US" sz="2400" b="1" dirty="0"/>
              <a:t>選</a:t>
            </a:r>
            <a:r>
              <a:rPr lang="en-US" altLang="zh-TW" sz="2400" b="1" dirty="0"/>
              <a:t>5</a:t>
            </a:r>
          </a:p>
          <a:p>
            <a:pPr lvl="1"/>
            <a:r>
              <a:rPr lang="zh-TW" altLang="en-US" sz="2400" b="1" i="0" dirty="0"/>
              <a:t>開頭動畫</a:t>
            </a:r>
            <a:endParaRPr lang="en-US" altLang="zh-TW" sz="2400" b="1" i="0" dirty="0"/>
          </a:p>
          <a:p>
            <a:pPr lvl="1"/>
            <a:r>
              <a:rPr lang="zh-TW" altLang="en-US" sz="2400" b="1" i="0" dirty="0"/>
              <a:t>人物動畫</a:t>
            </a:r>
            <a:endParaRPr lang="en-US" altLang="zh-TW" sz="2400" b="1" i="0" dirty="0"/>
          </a:p>
          <a:p>
            <a:pPr lvl="1"/>
            <a:r>
              <a:rPr lang="zh-TW" altLang="en-US" sz="2400" b="1" i="0" dirty="0"/>
              <a:t>遊戲背景</a:t>
            </a:r>
            <a:endParaRPr lang="en-US" altLang="zh-TW" sz="2400" b="1" i="0" dirty="0"/>
          </a:p>
          <a:p>
            <a:pPr lvl="1"/>
            <a:r>
              <a:rPr lang="zh-TW" altLang="en-US" sz="2400" b="1" i="0" dirty="0"/>
              <a:t>絕招</a:t>
            </a:r>
            <a:endParaRPr lang="en-US" altLang="zh-TW" sz="2400" b="1" i="0" dirty="0"/>
          </a:p>
          <a:p>
            <a:pPr lvl="1"/>
            <a:r>
              <a:rPr lang="zh-TW" altLang="en-US" sz="2400" b="1" i="0" dirty="0"/>
              <a:t>不同模式</a:t>
            </a:r>
            <a:endParaRPr lang="en-US" altLang="zh-TW" sz="2400" b="1" i="0" dirty="0"/>
          </a:p>
          <a:p>
            <a:pPr lvl="2"/>
            <a:r>
              <a:rPr lang="en-US" altLang="zh-TW" sz="2000" b="1" dirty="0"/>
              <a:t>1P</a:t>
            </a:r>
            <a:r>
              <a:rPr lang="zh-TW" altLang="en-US" sz="2000" b="1" dirty="0"/>
              <a:t>模式 </a:t>
            </a:r>
            <a:r>
              <a:rPr lang="en-US" altLang="zh-TW" sz="2000" b="1" dirty="0"/>
              <a:t>(</a:t>
            </a:r>
            <a:r>
              <a:rPr lang="zh-TW" altLang="en-US" sz="2000" b="1" dirty="0"/>
              <a:t>與電腦對戰</a:t>
            </a:r>
            <a:r>
              <a:rPr lang="en-US" altLang="zh-TW" sz="2000" b="1" dirty="0"/>
              <a:t>)</a:t>
            </a:r>
          </a:p>
          <a:p>
            <a:pPr lvl="2"/>
            <a:r>
              <a:rPr lang="zh-TW" altLang="en-US" sz="2000" b="1" dirty="0"/>
              <a:t>限時模式</a:t>
            </a:r>
            <a:endParaRPr lang="en-US" altLang="zh-TW" sz="2000" b="1" dirty="0"/>
          </a:p>
          <a:p>
            <a:pPr lvl="2"/>
            <a:r>
              <a:rPr lang="zh-TW" altLang="en-US" sz="2000" b="1" dirty="0"/>
              <a:t>選擇不同角色</a:t>
            </a:r>
            <a:endParaRPr lang="en-US" altLang="zh-TW" sz="2000" b="1" dirty="0"/>
          </a:p>
          <a:p>
            <a:pPr lvl="1"/>
            <a:r>
              <a:rPr lang="zh-TW" altLang="en-US" sz="2400" b="1" i="0" dirty="0"/>
              <a:t>音樂 </a:t>
            </a:r>
            <a:r>
              <a:rPr lang="en-US" altLang="zh-TW" sz="2400" b="1" i="0" dirty="0"/>
              <a:t>(</a:t>
            </a:r>
            <a:r>
              <a:rPr lang="zh-TW" altLang="en-US" sz="2400" b="1" i="0" dirty="0"/>
              <a:t>在不同場景下需要轉換</a:t>
            </a:r>
            <a:r>
              <a:rPr lang="en-US" altLang="zh-TW" sz="2400" b="1" i="0" dirty="0"/>
              <a:t>,</a:t>
            </a:r>
            <a:r>
              <a:rPr lang="zh-TW" altLang="en-US" sz="2400" b="1" i="0" dirty="0"/>
              <a:t>暫停播放</a:t>
            </a:r>
            <a:r>
              <a:rPr lang="en-US" altLang="zh-TW" sz="2400" b="1" i="0" dirty="0"/>
              <a:t>)</a:t>
            </a:r>
          </a:p>
          <a:p>
            <a:pPr lvl="1"/>
            <a:r>
              <a:rPr lang="zh-TW" altLang="en-US" sz="2400" b="1" i="0" dirty="0"/>
              <a:t>存檔</a:t>
            </a:r>
            <a:endParaRPr lang="en-US" altLang="zh-TW" sz="2400" b="1" i="0" dirty="0"/>
          </a:p>
          <a:p>
            <a:pPr lvl="1"/>
            <a:r>
              <a:rPr lang="en-US" altLang="zh-TW" sz="2400" b="1" i="0" dirty="0"/>
              <a:t>2.5D</a:t>
            </a:r>
            <a:r>
              <a:rPr lang="zh-TW" altLang="en-US" sz="2400" b="1" i="0" dirty="0"/>
              <a:t> </a:t>
            </a:r>
            <a:r>
              <a:rPr lang="en-US" altLang="zh-TW" sz="2400" b="1" i="0" dirty="0"/>
              <a:t>(LF2)</a:t>
            </a:r>
          </a:p>
        </p:txBody>
      </p:sp>
      <p:pic>
        <p:nvPicPr>
          <p:cNvPr id="4100" name="Picture 4" descr="「苦惱」的圖片搜尋結果">
            <a:extLst>
              <a:ext uri="{FF2B5EF4-FFF2-40B4-BE49-F238E27FC236}">
                <a16:creationId xmlns:a16="http://schemas.microsoft.com/office/drawing/2014/main" id="{454444D6-E60F-4BA1-B85D-7D9124C622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984461" y="2476885"/>
            <a:ext cx="4592278" cy="3606543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28041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「LF2」的圖片搜尋結果">
            <a:extLst>
              <a:ext uri="{FF2B5EF4-FFF2-40B4-BE49-F238E27FC236}">
                <a16:creationId xmlns:a16="http://schemas.microsoft.com/office/drawing/2014/main" id="{9438ECCE-C2F4-485E-A9EF-22A7B72B1C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27190" y="294710"/>
            <a:ext cx="9026755" cy="6268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89437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A8DD09A-134F-44E4-842C-316D30CD2C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8000" b="1" dirty="0">
                <a:solidFill>
                  <a:schemeClr val="accent6">
                    <a:lumMod val="75000"/>
                  </a:schemeClr>
                </a:solidFill>
                <a:latin typeface="billy" pitchFamily="2" charset="-120"/>
                <a:ea typeface="billy" pitchFamily="2" charset="-120"/>
                <a:cs typeface="billy" pitchFamily="2" charset="-120"/>
              </a:rPr>
              <a:t>Creative</a:t>
            </a:r>
            <a:r>
              <a:rPr lang="zh-TW" altLang="en-US" sz="8000" b="1" dirty="0">
                <a:solidFill>
                  <a:schemeClr val="accent6">
                    <a:lumMod val="75000"/>
                  </a:schemeClr>
                </a:solidFill>
                <a:latin typeface="billy" pitchFamily="2" charset="-120"/>
                <a:ea typeface="billy" pitchFamily="2" charset="-120"/>
                <a:cs typeface="billy" pitchFamily="2" charset="-120"/>
              </a:rPr>
              <a:t> </a:t>
            </a:r>
            <a:r>
              <a:rPr lang="en-US" altLang="zh-TW" sz="8000" b="1" dirty="0">
                <a:solidFill>
                  <a:schemeClr val="accent6">
                    <a:lumMod val="75000"/>
                  </a:schemeClr>
                </a:solidFill>
                <a:latin typeface="billy" pitchFamily="2" charset="-120"/>
                <a:ea typeface="billy" pitchFamily="2" charset="-120"/>
                <a:cs typeface="billy" pitchFamily="2" charset="-120"/>
              </a:rPr>
              <a:t>(5%)</a:t>
            </a:r>
            <a:endParaRPr lang="zh-TW" altLang="en-US" sz="8000" b="1" dirty="0">
              <a:solidFill>
                <a:schemeClr val="accent6">
                  <a:lumMod val="75000"/>
                </a:schemeClr>
              </a:solidFill>
              <a:latin typeface="billy" pitchFamily="2" charset="-120"/>
              <a:ea typeface="billy" pitchFamily="2" charset="-120"/>
              <a:cs typeface="billy" pitchFamily="2" charset="-12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F9D5769-0C31-46F6-8E7D-90047BFA6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400" b="1" dirty="0"/>
              <a:t>角色精細度</a:t>
            </a:r>
            <a:endParaRPr lang="en-US" altLang="zh-TW" sz="2400" b="1" dirty="0"/>
          </a:p>
          <a:p>
            <a:r>
              <a:rPr lang="zh-TW" altLang="en-US" sz="2400" b="1" dirty="0"/>
              <a:t>絕招華麗度</a:t>
            </a:r>
            <a:endParaRPr lang="en-US" altLang="zh-TW" sz="2400" b="1" dirty="0"/>
          </a:p>
          <a:p>
            <a:r>
              <a:rPr lang="zh-TW" altLang="en-US" sz="2400" b="1" dirty="0"/>
              <a:t>動畫炫泡度</a:t>
            </a:r>
            <a:endParaRPr lang="en-US" altLang="zh-TW" sz="2400" b="1" dirty="0"/>
          </a:p>
          <a:p>
            <a:r>
              <a:rPr lang="zh-TW" altLang="en-US" sz="2400" b="1" dirty="0"/>
              <a:t>遊戲豐富度</a:t>
            </a:r>
            <a:endParaRPr lang="en-US" altLang="zh-TW" sz="2400" b="1" dirty="0"/>
          </a:p>
          <a:p>
            <a:r>
              <a:rPr lang="zh-TW" altLang="en-US" sz="2400" b="1" dirty="0"/>
              <a:t>整體流暢度</a:t>
            </a:r>
            <a:endParaRPr lang="en-US" altLang="zh-TW" sz="2400" b="1" dirty="0"/>
          </a:p>
          <a:p>
            <a:r>
              <a:rPr lang="en-US" altLang="zh-TW" sz="2400" b="1" dirty="0"/>
              <a:t>….…</a:t>
            </a:r>
            <a:endParaRPr lang="zh-TW" altLang="en-US" sz="2400" b="1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FF1BA7E0-7B75-49A2-95D5-FB2B8A5F347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72200" y="832120"/>
            <a:ext cx="5669562" cy="5035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684157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裁剪</Template>
  <TotalTime>140</TotalTime>
  <Words>311</Words>
  <Application>Microsoft Office PowerPoint</Application>
  <PresentationFormat>寬螢幕</PresentationFormat>
  <Paragraphs>61</Paragraphs>
  <Slides>13</Slides>
  <Notes>2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13</vt:i4>
      </vt:variant>
    </vt:vector>
  </HeadingPairs>
  <TitlesOfParts>
    <vt:vector size="20" baseType="lpstr">
      <vt:lpstr>billy</vt:lpstr>
      <vt:lpstr>SetoFont</vt:lpstr>
      <vt:lpstr>微軟正黑體</vt:lpstr>
      <vt:lpstr>新細明體</vt:lpstr>
      <vt:lpstr>Calibri</vt:lpstr>
      <vt:lpstr>Franklin Gothic Book</vt:lpstr>
      <vt:lpstr>Crop</vt:lpstr>
      <vt:lpstr>Final Project Rules</vt:lpstr>
      <vt:lpstr>PowerPoint 簡報</vt:lpstr>
      <vt:lpstr>PowerPoint 簡報</vt:lpstr>
      <vt:lpstr>Rules</vt:lpstr>
      <vt:lpstr>PowerPoint 簡報</vt:lpstr>
      <vt:lpstr>Basics (10%)</vt:lpstr>
      <vt:lpstr>Advance (5%)</vt:lpstr>
      <vt:lpstr>PowerPoint 簡報</vt:lpstr>
      <vt:lpstr>Creative (5%)</vt:lpstr>
      <vt:lpstr>Template</vt:lpstr>
      <vt:lpstr>Useful Resource</vt:lpstr>
      <vt:lpstr>Don’t   Cheat</vt:lpstr>
      <vt:lpstr>Let’s  Code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張克齊</dc:creator>
  <cp:lastModifiedBy>張克齊</cp:lastModifiedBy>
  <cp:revision>26</cp:revision>
  <dcterms:created xsi:type="dcterms:W3CDTF">2017-12-14T05:49:56Z</dcterms:created>
  <dcterms:modified xsi:type="dcterms:W3CDTF">2017-12-15T10:14:29Z</dcterms:modified>
</cp:coreProperties>
</file>